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6" r:id="rId2"/>
    <p:sldId id="260" r:id="rId3"/>
    <p:sldId id="268" r:id="rId4"/>
    <p:sldId id="270" r:id="rId5"/>
    <p:sldId id="284" r:id="rId6"/>
    <p:sldId id="287" r:id="rId7"/>
    <p:sldId id="285" r:id="rId8"/>
    <p:sldId id="279" r:id="rId9"/>
    <p:sldId id="288" r:id="rId10"/>
    <p:sldId id="289" r:id="rId11"/>
    <p:sldId id="291" r:id="rId12"/>
    <p:sldId id="290" r:id="rId13"/>
    <p:sldId id="292" r:id="rId14"/>
    <p:sldId id="29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96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C658B-9094-49A7-8E36-A52153A593CC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E47C44-25BB-4510-AB87-FD527B5CD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57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0EE460-7032-484C-A2C2-CDB27D79EA62}" type="slidenum">
              <a:rPr lang="nl-NL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nl-NL" altLang="en-US" smtClean="0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326D5E-8961-46DC-98FA-15119DFDFEB2}" type="slidenum">
              <a:rPr lang="nl-NL" altLang="en-US"/>
              <a:pPr algn="r" eaLnBrk="1" hangingPunct="1">
                <a:spcBef>
                  <a:spcPct val="0"/>
                </a:spcBef>
              </a:pPr>
              <a:t>1</a:t>
            </a:fld>
            <a:endParaRPr lang="nl-NL" altLang="en-US"/>
          </a:p>
        </p:txBody>
      </p:sp>
      <p:sp>
        <p:nvSpPr>
          <p:cNvPr id="1177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5599C4F2-B871-4218-9EAC-D3BD1BB6647D}" type="slidenum">
              <a:rPr lang="en-US" sz="1200">
                <a:latin typeface="Times New Roman" pitchFamily="18" charset="0"/>
                <a:cs typeface="+mn-cs"/>
              </a:rPr>
              <a:pPr algn="r" eaLnBrk="0" hangingPunct="0">
                <a:defRPr/>
              </a:pPr>
              <a:t>1</a:t>
            </a:fld>
            <a:endParaRPr lang="en-US" sz="1200">
              <a:latin typeface="Times New Roman" pitchFamily="18" charset="0"/>
              <a:cs typeface="+mn-cs"/>
            </a:endParaRPr>
          </a:p>
        </p:txBody>
      </p:sp>
      <p:sp>
        <p:nvSpPr>
          <p:cNvPr id="819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762000"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24E201-5694-4B7A-B7D7-C04DFA3573BE}" type="slidenum">
              <a:rPr lang="en-GB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52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ADA35C15-3DC1-4472-ACCD-E14CBEE79004}" type="slidenum">
              <a:rPr lang="it-IT" altLang="en-US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5</a:t>
            </a:fld>
            <a:endParaRPr lang="it-IT" altLang="en-US">
              <a:solidFill>
                <a:srgbClr val="000000"/>
              </a:solidFill>
            </a:endParaRPr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4111625"/>
          </a:xfrm>
          <a:noFill/>
        </p:spPr>
        <p:txBody>
          <a:bodyPr lIns="91431" tIns="45716" rIns="91431" bIns="45716"/>
          <a:lstStyle/>
          <a:p>
            <a:endParaRPr lang="it-IT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6" rIns="91431" bIns="45716" anchor="b"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04863" indent="-309563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382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335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28850" indent="-2476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860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432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004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057650" indent="-24765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EC02B9-1E13-4185-8284-49C81F1D7A7B}" type="slidenum">
              <a:rPr lang="nl-NL" altLang="en-US" sz="1300"/>
              <a:pPr algn="r" eaLnBrk="1" hangingPunct="1">
                <a:spcBef>
                  <a:spcPct val="0"/>
                </a:spcBef>
              </a:pPr>
              <a:t>6</a:t>
            </a:fld>
            <a:endParaRPr lang="nl-NL" altLang="en-US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1431" tIns="45716" rIns="91431" bIns="45716"/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31" tIns="45716" rIns="91431" bIns="45716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4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2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7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5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23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26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3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36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AE8F8-AB4F-4873-9112-CC74B59897D1}" type="datetimeFigureOut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6E21D-6814-4C3D-8EAD-59583220D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6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enets.org/start.html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2014-03-09 14"/>
          <p:cNvPicPr>
            <a:picLocks noChangeAspect="1" noChangeArrowheads="1"/>
          </p:cNvPicPr>
          <p:nvPr/>
        </p:nvPicPr>
        <p:blipFill>
          <a:blip r:embed="rId3">
            <a:lum bright="62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150938" y="309563"/>
            <a:ext cx="6908800" cy="39838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defTabSz="762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/>
            </a:r>
            <a:br>
              <a:rPr lang="en-US" altLang="en-US" sz="2800" b="1" dirty="0"/>
            </a:br>
            <a:r>
              <a:rPr lang="en-US" altLang="en-US" sz="2800" b="1" dirty="0"/>
              <a:t/>
            </a:r>
            <a:br>
              <a:rPr lang="en-US" altLang="en-US" sz="2800" b="1" dirty="0"/>
            </a:br>
            <a:endParaRPr lang="en-US" altLang="en-US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</a:t>
            </a:r>
            <a:r>
              <a:rPr lang="en-US" altLang="en-US" sz="2400" b="1" dirty="0"/>
              <a:t>Wouter W. de Herder</a:t>
            </a:r>
            <a:br>
              <a:rPr lang="en-US" altLang="en-US" sz="2400" b="1" dirty="0"/>
            </a:br>
            <a:r>
              <a:rPr lang="en-US" altLang="en-US" sz="2400" b="1" dirty="0" err="1"/>
              <a:t>Inwendige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Geneeskunde</a:t>
            </a:r>
            <a:r>
              <a:rPr lang="en-US" altLang="en-US" sz="2400" b="1" dirty="0"/>
              <a:t/>
            </a:r>
            <a:br>
              <a:rPr lang="en-US" altLang="en-US" sz="2400" b="1" dirty="0"/>
            </a:br>
            <a:r>
              <a:rPr lang="en-US" altLang="en-US" sz="2400" b="1" dirty="0" err="1"/>
              <a:t>Endocrinologie</a:t>
            </a:r>
            <a:endParaRPr lang="en-US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ENETS Center of Excellence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Erasmus MC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Rotterdam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79810"/>
            <a:ext cx="9144000" cy="857250"/>
          </a:xfrm>
          <a:effectLst>
            <a:outerShdw dist="35921" dir="2700000" algn="ctr" rotWithShape="0">
              <a:schemeClr val="bg1"/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/>
              <a:t>Neuro-Endocrine </a:t>
            </a:r>
            <a:r>
              <a:rPr lang="en-US" sz="3200" b="1" dirty="0" err="1" smtClean="0"/>
              <a:t>Tumoren</a:t>
            </a:r>
            <a:r>
              <a:rPr lang="en-US" altLang="en-US" sz="3200" b="1" dirty="0" smtClean="0"/>
              <a:t> 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De Appendix in het </a:t>
            </a:r>
            <a:r>
              <a:rPr lang="en-US" altLang="en-US" sz="3200" b="1" dirty="0" err="1" smtClean="0"/>
              <a:t>Bijzonder</a:t>
            </a:r>
            <a:endParaRPr lang="en-US" altLang="en-US" sz="3200" dirty="0" smtClean="0"/>
          </a:p>
        </p:txBody>
      </p:sp>
      <p:sp>
        <p:nvSpPr>
          <p:cNvPr id="3079" name="AutoShape 9" descr="attachment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3083" name="Picture 188" descr="erasmusmc_rgb_licht_U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394598"/>
            <a:ext cx="1682851" cy="5869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6" descr="ENETS - European Neuroendocrine Tumor Society">
            <a:hlinkClick r:id="rId5" tooltip="ENETS - European Neuroendocrine Tumor Society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3935016"/>
            <a:ext cx="1584302" cy="39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62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83518"/>
            <a:ext cx="5907708" cy="464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40134" y="-92546"/>
            <a:ext cx="6858000" cy="788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Appendix </a:t>
            </a:r>
            <a:r>
              <a:rPr lang="en-US" sz="2400" b="1" dirty="0">
                <a:solidFill>
                  <a:schemeClr val="tx1"/>
                </a:solidFill>
              </a:rPr>
              <a:t>NeuroEndocrine Tumor </a:t>
            </a:r>
            <a:r>
              <a:rPr lang="en-US" sz="2400" b="1" dirty="0" smtClean="0">
                <a:solidFill>
                  <a:schemeClr val="tx1"/>
                </a:solidFill>
              </a:rPr>
              <a:t>– Surgical Therapy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0" y="554336"/>
            <a:ext cx="9144000" cy="1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39148" y="4152151"/>
            <a:ext cx="158417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900" dirty="0" err="1" smtClean="0"/>
              <a:t>Vascular</a:t>
            </a:r>
            <a:r>
              <a:rPr lang="nl-NL" sz="900" dirty="0" smtClean="0"/>
              <a:t> </a:t>
            </a:r>
            <a:r>
              <a:rPr lang="nl-NL" sz="900" dirty="0" err="1" smtClean="0"/>
              <a:t>invasion</a:t>
            </a:r>
            <a:endParaRPr lang="nl-NL" sz="900" dirty="0" smtClean="0"/>
          </a:p>
          <a:p>
            <a:r>
              <a:rPr lang="nl-NL" sz="900" dirty="0" err="1" smtClean="0"/>
              <a:t>Lymphatic</a:t>
            </a:r>
            <a:r>
              <a:rPr lang="nl-NL" sz="900" dirty="0" smtClean="0"/>
              <a:t> </a:t>
            </a:r>
            <a:r>
              <a:rPr lang="nl-NL" sz="900" dirty="0" err="1" smtClean="0"/>
              <a:t>invasion</a:t>
            </a:r>
            <a:endParaRPr lang="nl-NL" sz="900" dirty="0" smtClean="0"/>
          </a:p>
          <a:p>
            <a:r>
              <a:rPr lang="nl-NL" sz="900" dirty="0" smtClean="0"/>
              <a:t>G2 = Ki67: 3-20%</a:t>
            </a:r>
            <a:endParaRPr lang="en-US" sz="900" dirty="0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943204" y="4604523"/>
            <a:ext cx="3093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b="1" dirty="0" smtClean="0"/>
              <a:t>Pape U, </a:t>
            </a:r>
            <a:r>
              <a:rPr lang="de-DE" sz="1200" b="1" i="1" dirty="0"/>
              <a:t>et al</a:t>
            </a:r>
            <a:r>
              <a:rPr lang="de-DE" sz="1200" b="1" dirty="0"/>
              <a:t>. </a:t>
            </a:r>
            <a:r>
              <a:rPr lang="de-DE" sz="1200" b="1" dirty="0" err="1" smtClean="0"/>
              <a:t>Neuroendocrinology</a:t>
            </a:r>
            <a:r>
              <a:rPr lang="de-DE" sz="1200" b="1" dirty="0" smtClean="0"/>
              <a:t>. 2016;103:144-152.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363862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0134" y="-92546"/>
            <a:ext cx="6858000" cy="788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Appendix NET – Imaging - Surgical Therapy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0" y="554336"/>
            <a:ext cx="9144000" cy="1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9339"/>
            <a:ext cx="3347864" cy="2394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554336"/>
            <a:ext cx="2997651" cy="21744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36887"/>
            <a:ext cx="3347864" cy="22066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641" y="2715766"/>
            <a:ext cx="3867327" cy="24277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569339"/>
            <a:ext cx="3415918" cy="2159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484" y="2728827"/>
            <a:ext cx="3805599" cy="24146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278777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baseline="30000" dirty="0" smtClean="0">
                <a:solidFill>
                  <a:schemeClr val="bg1"/>
                </a:solidFill>
              </a:rPr>
              <a:t>68</a:t>
            </a:r>
            <a:r>
              <a:rPr lang="nl-NL" b="1" dirty="0" smtClean="0">
                <a:solidFill>
                  <a:schemeClr val="bg1"/>
                </a:solidFill>
              </a:rPr>
              <a:t>Ga-DOTATATE PET-CT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57710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CT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2715766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Laparoscopic</a:t>
            </a:r>
            <a:r>
              <a:rPr lang="nl-NL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 </a:t>
            </a:r>
            <a:r>
              <a:rPr lang="nl-NL" sz="24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hemicolectomy</a:t>
            </a:r>
            <a:r>
              <a:rPr lang="nl-NL" sz="24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T1N1M1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4448" y="4948594"/>
            <a:ext cx="576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b="1" dirty="0" smtClean="0"/>
              <a:t>0030948</a:t>
            </a:r>
            <a:endParaRPr lang="en-US" sz="600" b="1" dirty="0"/>
          </a:p>
        </p:txBody>
      </p:sp>
      <p:pic>
        <p:nvPicPr>
          <p:cNvPr id="17" name="Picture 188" descr="erasmusmc_rgb_licht_U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633975"/>
            <a:ext cx="1106787" cy="3860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1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40134" y="-92546"/>
            <a:ext cx="6858000" cy="788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Appendix NET – Surgical Therapy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516140"/>
            <a:ext cx="3413211" cy="457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-21587" y="554336"/>
            <a:ext cx="9144000" cy="1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5652120" y="4722698"/>
            <a:ext cx="331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200" b="1" dirty="0" err="1" smtClean="0"/>
              <a:t>Pawa</a:t>
            </a:r>
            <a:r>
              <a:rPr lang="de-DE" sz="1200" b="1" dirty="0" smtClean="0"/>
              <a:t> N, </a:t>
            </a:r>
            <a:r>
              <a:rPr lang="de-DE" sz="1200" b="1" i="1" dirty="0"/>
              <a:t>et al</a:t>
            </a:r>
            <a:r>
              <a:rPr lang="de-DE" sz="1200" b="1" dirty="0"/>
              <a:t>. </a:t>
            </a:r>
            <a:r>
              <a:rPr lang="de-DE" sz="1200" b="1" dirty="0" err="1" smtClean="0"/>
              <a:t>Neuroendocrinology</a:t>
            </a:r>
            <a:r>
              <a:rPr lang="de-DE" sz="1200" b="1" dirty="0" smtClean="0"/>
              <a:t>. 2017.</a:t>
            </a:r>
            <a:endParaRPr lang="de-DE" sz="12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502" y="576144"/>
            <a:ext cx="4555061" cy="357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4008" y="4083918"/>
            <a:ext cx="43204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ANEN: </a:t>
            </a:r>
            <a:r>
              <a:rPr lang="en-US" sz="900" dirty="0" err="1"/>
              <a:t>appendiceal</a:t>
            </a:r>
            <a:r>
              <a:rPr lang="en-US" sz="900" dirty="0"/>
              <a:t> neuroendocrine </a:t>
            </a:r>
            <a:r>
              <a:rPr lang="en-US" sz="900" dirty="0" smtClean="0"/>
              <a:t>neoplasm</a:t>
            </a:r>
          </a:p>
          <a:p>
            <a:r>
              <a:rPr lang="en-US" sz="900" dirty="0" smtClean="0"/>
              <a:t>RH: </a:t>
            </a:r>
            <a:r>
              <a:rPr lang="en-US" sz="900" dirty="0"/>
              <a:t>right </a:t>
            </a:r>
            <a:r>
              <a:rPr lang="en-US" sz="900" dirty="0" smtClean="0"/>
              <a:t>hemicolectomy</a:t>
            </a:r>
          </a:p>
          <a:p>
            <a:r>
              <a:rPr lang="en-US" sz="900" dirty="0" smtClean="0"/>
              <a:t>ENETS: </a:t>
            </a:r>
            <a:r>
              <a:rPr lang="en-US" sz="900" dirty="0"/>
              <a:t>European Neuroendocrine Tumor </a:t>
            </a:r>
            <a:r>
              <a:rPr lang="en-US" sz="900" dirty="0" smtClean="0"/>
              <a:t>Society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1677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512" y="-92546"/>
            <a:ext cx="8712968" cy="788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Metastatic, ENETS Stage IV Appendix NET  - Therapies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Line 22"/>
          <p:cNvSpPr>
            <a:spLocks noChangeShapeType="1"/>
          </p:cNvSpPr>
          <p:nvPr/>
        </p:nvSpPr>
        <p:spPr bwMode="auto">
          <a:xfrm>
            <a:off x="-21587" y="554336"/>
            <a:ext cx="9144000" cy="1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574379"/>
            <a:ext cx="6549216" cy="442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771800" y="4743023"/>
            <a:ext cx="61926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200" b="1" dirty="0" smtClean="0"/>
              <a:t>Clift AK &amp; </a:t>
            </a:r>
            <a:r>
              <a:rPr lang="de-DE" sz="1200" b="1" dirty="0" err="1" smtClean="0"/>
              <a:t>Frilling</a:t>
            </a:r>
            <a:r>
              <a:rPr lang="de-DE" sz="1200" b="1" dirty="0" smtClean="0"/>
              <a:t> A. </a:t>
            </a:r>
            <a:r>
              <a:rPr lang="en-US" sz="1200" b="1" dirty="0" smtClean="0"/>
              <a:t>Expert </a:t>
            </a:r>
            <a:r>
              <a:rPr lang="en-US" sz="1200" b="1" dirty="0"/>
              <a:t>Rev </a:t>
            </a:r>
            <a:r>
              <a:rPr lang="en-US" sz="1200" b="1" dirty="0" err="1"/>
              <a:t>Gastroenterol</a:t>
            </a:r>
            <a:r>
              <a:rPr lang="en-US" sz="1200" b="1" dirty="0"/>
              <a:t> </a:t>
            </a:r>
            <a:r>
              <a:rPr lang="en-US" sz="1200" b="1" dirty="0" err="1"/>
              <a:t>Hepatol</a:t>
            </a:r>
            <a:r>
              <a:rPr lang="en-US" sz="1200" b="1" dirty="0"/>
              <a:t>. </a:t>
            </a:r>
            <a:r>
              <a:rPr lang="en-US" sz="1200" b="1" dirty="0" smtClean="0"/>
              <a:t>2017;11(3</a:t>
            </a:r>
            <a:r>
              <a:rPr lang="en-US" sz="1200" b="1" dirty="0"/>
              <a:t>):237-247</a:t>
            </a:r>
            <a:r>
              <a:rPr lang="de-DE" sz="1200" b="1" dirty="0" smtClean="0"/>
              <a:t>.</a:t>
            </a:r>
            <a:endParaRPr lang="de-DE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6300193" y="1663516"/>
            <a:ext cx="282222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 smtClean="0"/>
              <a:t>CgA</a:t>
            </a:r>
            <a:r>
              <a:rPr lang="en-US" sz="900" b="1" dirty="0" smtClean="0"/>
              <a:t>: chromogranin A</a:t>
            </a:r>
          </a:p>
          <a:p>
            <a:r>
              <a:rPr lang="en-US" sz="900" b="1" dirty="0" smtClean="0"/>
              <a:t>MRI: magnetic </a:t>
            </a:r>
            <a:r>
              <a:rPr lang="en-US" sz="900" b="1" dirty="0"/>
              <a:t>resonance </a:t>
            </a:r>
            <a:r>
              <a:rPr lang="en-US" sz="900" b="1" dirty="0" smtClean="0"/>
              <a:t>imaging</a:t>
            </a:r>
          </a:p>
          <a:p>
            <a:r>
              <a:rPr lang="en-US" sz="900" b="1" baseline="30000" dirty="0" smtClean="0"/>
              <a:t>68</a:t>
            </a:r>
            <a:r>
              <a:rPr lang="en-US" sz="900" b="1" dirty="0" smtClean="0"/>
              <a:t>Ga-DOTA: </a:t>
            </a:r>
            <a:r>
              <a:rPr lang="en-US" sz="900" b="1" baseline="30000" dirty="0" smtClean="0"/>
              <a:t>68</a:t>
            </a:r>
            <a:r>
              <a:rPr lang="en-US" sz="900" b="1" dirty="0" smtClean="0"/>
              <a:t>Gallium-DOTA</a:t>
            </a:r>
          </a:p>
          <a:p>
            <a:r>
              <a:rPr lang="en-US" sz="900" b="1" dirty="0" smtClean="0"/>
              <a:t>PET: positron </a:t>
            </a:r>
            <a:r>
              <a:rPr lang="en-US" sz="900" b="1" dirty="0"/>
              <a:t>emission </a:t>
            </a:r>
            <a:r>
              <a:rPr lang="en-US" sz="900" b="1" dirty="0" smtClean="0"/>
              <a:t>tomography </a:t>
            </a:r>
          </a:p>
          <a:p>
            <a:r>
              <a:rPr lang="en-US" sz="900" b="1" dirty="0" smtClean="0"/>
              <a:t>CT: computed tomography</a:t>
            </a:r>
          </a:p>
          <a:p>
            <a:r>
              <a:rPr lang="en-US" sz="900" b="1" dirty="0" smtClean="0"/>
              <a:t>FNAB: fine </a:t>
            </a:r>
            <a:r>
              <a:rPr lang="en-US" sz="900" b="1" dirty="0"/>
              <a:t>needle aspiration </a:t>
            </a:r>
            <a:r>
              <a:rPr lang="en-US" sz="900" b="1" dirty="0" smtClean="0"/>
              <a:t>biopsy </a:t>
            </a:r>
            <a:r>
              <a:rPr lang="en-US" sz="900" b="1" dirty="0"/>
              <a:t>NEN</a:t>
            </a:r>
            <a:r>
              <a:rPr lang="en-US" sz="900" b="1" dirty="0" smtClean="0"/>
              <a:t>: neuroendocrine neoplasm </a:t>
            </a:r>
          </a:p>
          <a:p>
            <a:r>
              <a:rPr lang="en-US" sz="900" b="1" dirty="0" smtClean="0"/>
              <a:t>TAE/TACE: </a:t>
            </a:r>
            <a:r>
              <a:rPr lang="en-US" sz="900" b="1" dirty="0" err="1" smtClean="0"/>
              <a:t>transarterial</a:t>
            </a:r>
            <a:r>
              <a:rPr lang="en-US" sz="900" b="1" dirty="0"/>
              <a:t> </a:t>
            </a:r>
            <a:r>
              <a:rPr lang="en-US" sz="900" b="1" dirty="0" smtClean="0"/>
              <a:t>embolization /chemoembolization</a:t>
            </a:r>
          </a:p>
          <a:p>
            <a:r>
              <a:rPr lang="en-US" sz="900" b="1" dirty="0" smtClean="0"/>
              <a:t>CRR: </a:t>
            </a:r>
            <a:r>
              <a:rPr lang="en-US" sz="900" b="1" dirty="0" err="1" smtClean="0"/>
              <a:t>cytoreductive</a:t>
            </a:r>
            <a:r>
              <a:rPr lang="en-US" sz="900" b="1" dirty="0" smtClean="0"/>
              <a:t> resection </a:t>
            </a:r>
          </a:p>
          <a:p>
            <a:r>
              <a:rPr lang="en-US" sz="900" b="1" dirty="0" smtClean="0"/>
              <a:t>PRRT: peptide </a:t>
            </a:r>
            <a:r>
              <a:rPr lang="en-US" sz="900" b="1" dirty="0"/>
              <a:t>receptor radionuclide </a:t>
            </a:r>
            <a:r>
              <a:rPr lang="en-US" sz="900" b="1" dirty="0" smtClean="0"/>
              <a:t>therapy</a:t>
            </a:r>
          </a:p>
          <a:p>
            <a:r>
              <a:rPr lang="en-US" sz="900" b="1" dirty="0" smtClean="0"/>
              <a:t>SIRT: selective internal radiotherapy</a:t>
            </a:r>
          </a:p>
          <a:p>
            <a:r>
              <a:rPr lang="en-US" sz="900" b="1" dirty="0" smtClean="0"/>
              <a:t>LT: liver transplantation</a:t>
            </a:r>
          </a:p>
          <a:p>
            <a:r>
              <a:rPr lang="en-US" sz="900" b="1" dirty="0" smtClean="0"/>
              <a:t>SSA: somatostatin analogues</a:t>
            </a:r>
          </a:p>
          <a:p>
            <a:r>
              <a:rPr lang="en-US" sz="900" b="1" dirty="0" smtClean="0"/>
              <a:t>P: used </a:t>
            </a:r>
            <a:r>
              <a:rPr lang="en-US" sz="900" b="1" dirty="0"/>
              <a:t>in pancreatic </a:t>
            </a:r>
            <a:r>
              <a:rPr lang="en-US" sz="900" b="1" dirty="0" smtClean="0"/>
              <a:t>NEN</a:t>
            </a:r>
          </a:p>
          <a:p>
            <a:r>
              <a:rPr lang="en-US" sz="900" b="1" dirty="0" smtClean="0"/>
              <a:t>CLD </a:t>
            </a:r>
            <a:r>
              <a:rPr lang="en-US" sz="900" b="1" dirty="0"/>
              <a:t>&amp; SS</a:t>
            </a:r>
            <a:r>
              <a:rPr lang="en-US" sz="900" b="1" dirty="0" smtClean="0"/>
              <a:t>: combination </a:t>
            </a:r>
            <a:r>
              <a:rPr lang="en-US" sz="900" b="1" dirty="0"/>
              <a:t>of liver-directed and systemic </a:t>
            </a:r>
            <a:r>
              <a:rPr lang="en-US" sz="900" b="1" dirty="0" smtClean="0"/>
              <a:t>strategies</a:t>
            </a: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56737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0134" y="51470"/>
            <a:ext cx="6858000" cy="788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Appendix Carcinoid / NeuroEndocrine Tumor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7" y="1023863"/>
            <a:ext cx="828092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Goblet cell carcinoid ≠ NET.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Good-excellent prognosis.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Surgical overkill? (hemicolectomies).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Relevance of locoregional lymph node metastases?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Low (distant) metastatic rate.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Follow up? How? Future role for prognostic markers?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Adjuvant therapy? Who? What?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PROSPECTIVE ANALYSES NEEDED!</a:t>
            </a:r>
            <a:endParaRPr lang="en-US" sz="2000" b="1" dirty="0"/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0" y="951310"/>
            <a:ext cx="9144000" cy="1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6" name="Picture 188" descr="erasmusmc_rgb_lich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394598"/>
            <a:ext cx="1682851" cy="5869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10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55159"/>
            <a:ext cx="8784976" cy="788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NeuroEndocrine Tumor(s):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One (?) Disease, Many Face(t)s!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9416644-1190-4035-AB41-05F26F6C4761}"/>
              </a:ext>
            </a:extLst>
          </p:cNvPr>
          <p:cNvGrpSpPr/>
          <p:nvPr/>
        </p:nvGrpSpPr>
        <p:grpSpPr>
          <a:xfrm>
            <a:off x="361982" y="962760"/>
            <a:ext cx="6298249" cy="4057262"/>
            <a:chOff x="1805589" y="1154079"/>
            <a:chExt cx="8551862" cy="5541962"/>
          </a:xfrm>
        </p:grpSpPr>
        <p:pic>
          <p:nvPicPr>
            <p:cNvPr id="7" name="Picture 10" descr="DSC0913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05589" y="1176304"/>
              <a:ext cx="2016125" cy="35845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</p:pic>
        <p:pic>
          <p:nvPicPr>
            <p:cNvPr id="8" name="Picture 6" descr="Unbenannt-1_bearbeitet-3"/>
            <p:cNvPicPr>
              <a:picLocks noChangeAspect="1" noChangeArrowheads="1"/>
            </p:cNvPicPr>
            <p:nvPr/>
          </p:nvPicPr>
          <p:blipFill>
            <a:blip r:embed="rId3">
              <a:lum contrast="12000"/>
            </a:blip>
            <a:srcRect/>
            <a:stretch>
              <a:fillRect/>
            </a:stretch>
          </p:blipFill>
          <p:spPr bwMode="auto">
            <a:xfrm>
              <a:off x="3677252" y="1154079"/>
              <a:ext cx="2301875" cy="21510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</p:pic>
        <p:pic>
          <p:nvPicPr>
            <p:cNvPr id="9" name="Picture 15" descr="embo"/>
            <p:cNvPicPr>
              <a:picLocks noChangeAspect="1" noChangeArrowheads="1"/>
            </p:cNvPicPr>
            <p:nvPr/>
          </p:nvPicPr>
          <p:blipFill>
            <a:blip r:embed="rId4">
              <a:lum contrast="6000"/>
            </a:blip>
            <a:srcRect/>
            <a:stretch>
              <a:fillRect/>
            </a:stretch>
          </p:blipFill>
          <p:spPr bwMode="auto">
            <a:xfrm>
              <a:off x="3677252" y="2976529"/>
              <a:ext cx="2592387" cy="19558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8"/>
                </a:srgbClr>
              </a:outerShdw>
            </a:effectLst>
            <a:extLst/>
          </p:spPr>
        </p:pic>
        <p:pic>
          <p:nvPicPr>
            <p:cNvPr id="10" name="Picture 11" descr="Ludwig, Wilfried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5752" y="1166779"/>
              <a:ext cx="1776412" cy="20875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</p:pic>
        <p:pic>
          <p:nvPicPr>
            <p:cNvPr id="11" name="Picture 12" descr="tepmann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93602" y="3376579"/>
              <a:ext cx="1152525" cy="10223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</p:pic>
        <p:pic>
          <p:nvPicPr>
            <p:cNvPr id="12" name="Grafik 19" descr="DSC03720 Kopie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5589" y="4419566"/>
              <a:ext cx="3024188" cy="22669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</p:pic>
        <p:pic>
          <p:nvPicPr>
            <p:cNvPr id="13" name="Grafik 20" descr="Grafikclip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88801" y="1158841"/>
              <a:ext cx="3168650" cy="22145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</p:pic>
        <p:pic>
          <p:nvPicPr>
            <p:cNvPr id="14" name="Picture 20" descr="Maass_ZES bei MEN-1_ÖGD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29777" y="4824379"/>
              <a:ext cx="2366962" cy="187166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</p:pic>
        <p:pic>
          <p:nvPicPr>
            <p:cNvPr id="15" name="Picture 8" descr="Paulick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646127" y="3120991"/>
              <a:ext cx="1703387" cy="15113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</p:pic>
        <p:pic>
          <p:nvPicPr>
            <p:cNvPr id="16" name="Picture 15" descr="ser003img0001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322152" y="4256054"/>
              <a:ext cx="3024187" cy="2438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</p:pic>
        <p:grpSp>
          <p:nvGrpSpPr>
            <p:cNvPr id="17" name="Group 7"/>
            <p:cNvGrpSpPr>
              <a:grpSpLocks/>
            </p:cNvGrpSpPr>
            <p:nvPr/>
          </p:nvGrpSpPr>
          <p:grpSpPr bwMode="auto">
            <a:xfrm>
              <a:off x="5549683" y="2904595"/>
              <a:ext cx="1944216" cy="2448272"/>
              <a:chOff x="1405" y="2614"/>
              <a:chExt cx="1134" cy="151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Picture 8" descr="Kruppa, Rolf 11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-12000" contrast="12000"/>
              </a:blip>
              <a:srcRect/>
              <a:stretch>
                <a:fillRect/>
              </a:stretch>
            </p:blipFill>
            <p:spPr bwMode="auto">
              <a:xfrm rot="5400000">
                <a:off x="1216" y="2803"/>
                <a:ext cx="1512" cy="1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1640" y="3022"/>
                <a:ext cx="499" cy="18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ea typeface="+mn-ea"/>
                  <a:cs typeface="Arial" charset="0"/>
                </a:endParaRPr>
              </a:p>
            </p:txBody>
          </p:sp>
        </p:grpSp>
        <p:pic>
          <p:nvPicPr>
            <p:cNvPr id="20" name="Picture 13" descr="Schwaier Endo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269639" y="5314916"/>
              <a:ext cx="1671638" cy="13684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/>
          </p:spPr>
        </p:pic>
      </p:grpSp>
      <p:cxnSp>
        <p:nvCxnSpPr>
          <p:cNvPr id="6" name="Straight Connector 5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88" descr="erasmusmc_rgb_licht_U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394598"/>
            <a:ext cx="1682851" cy="5869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86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39705" y="55159"/>
            <a:ext cx="6858000" cy="788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NeuroEndocrine Tumor(s): On the Rise!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7" y="1095375"/>
            <a:ext cx="2832497" cy="241458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1529" y="1772054"/>
            <a:ext cx="2853928" cy="266342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49" y="1023776"/>
            <a:ext cx="4328705" cy="284411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96895" y="1032108"/>
            <a:ext cx="255776" cy="184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853890" y="1772055"/>
            <a:ext cx="255776" cy="1848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667306" y="4828536"/>
            <a:ext cx="3441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 dirty="0"/>
              <a:t>Dasari A, </a:t>
            </a:r>
            <a:r>
              <a:rPr lang="de-DE" sz="1200" b="1" i="1" dirty="0"/>
              <a:t>et al</a:t>
            </a:r>
            <a:r>
              <a:rPr lang="de-DE" sz="1200" b="1" dirty="0"/>
              <a:t>. JAMA Oncol. 2017;3(10):1335-1342.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671341"/>
            <a:ext cx="4432489" cy="305695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50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39705" y="55159"/>
            <a:ext cx="6858000" cy="788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NeuroEndocrine Tumor Classification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As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</a:rPr>
              <a:t>Time Goes By</a:t>
            </a:r>
            <a:r>
              <a:rPr lang="mr-IN" sz="2400" b="1" dirty="0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ichtungspfeil 4"/>
          <p:cNvSpPr/>
          <p:nvPr/>
        </p:nvSpPr>
        <p:spPr bwMode="auto">
          <a:xfrm>
            <a:off x="1155336" y="4371950"/>
            <a:ext cx="6264696" cy="216024"/>
          </a:xfrm>
          <a:prstGeom prst="homePlat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01330" y="4595260"/>
            <a:ext cx="786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70C0"/>
                </a:solidFill>
              </a:rPr>
              <a:t>1907	</a:t>
            </a:r>
            <a:r>
              <a:rPr lang="de-DE" b="1" dirty="0" smtClean="0">
                <a:solidFill>
                  <a:srgbClr val="0070C0"/>
                </a:solidFill>
              </a:rPr>
              <a:t>    </a:t>
            </a:r>
            <a:r>
              <a:rPr lang="de-DE" b="1" dirty="0">
                <a:solidFill>
                  <a:srgbClr val="0070C0"/>
                </a:solidFill>
              </a:rPr>
              <a:t>1963	       1980      1995 2000  2006/7 2009 2010      2017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11" y="2694245"/>
            <a:ext cx="1122208" cy="1231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660207" y="4032767"/>
            <a:ext cx="1752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/>
              <a:t>Siegfried </a:t>
            </a:r>
            <a:r>
              <a:rPr lang="de-DE" sz="1400" i="1" dirty="0" err="1"/>
              <a:t>Oberndorfer</a:t>
            </a:r>
            <a:endParaRPr lang="de-DE" sz="1400" i="1" dirty="0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679" y="916385"/>
            <a:ext cx="1782554" cy="111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ForegutMidgutHindgutGrafikEinfachebe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721" y="2266535"/>
            <a:ext cx="1026114" cy="166806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006181" y="3992967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WHO 1980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72200" y="3804098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WHO</a:t>
            </a:r>
          </a:p>
          <a:p>
            <a:r>
              <a:rPr lang="de-DE" i="1" dirty="0"/>
              <a:t>2010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122" y="3346655"/>
            <a:ext cx="1728192" cy="524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99" y="1575332"/>
            <a:ext cx="1066139" cy="33696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554378" y="3812310"/>
            <a:ext cx="737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WHO </a:t>
            </a:r>
          </a:p>
          <a:p>
            <a:r>
              <a:rPr lang="de-DE" i="1" dirty="0"/>
              <a:t>2000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652120" y="3809545"/>
            <a:ext cx="88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i="1" dirty="0"/>
              <a:t>   AJCC/</a:t>
            </a:r>
          </a:p>
          <a:p>
            <a:pPr algn="ctr"/>
            <a:r>
              <a:rPr lang="de-DE" i="1" dirty="0"/>
              <a:t>UICC</a:t>
            </a:r>
          </a:p>
        </p:txBody>
      </p:sp>
      <p:pic>
        <p:nvPicPr>
          <p:cNvPr id="17" name="Bild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4804" y="1576989"/>
            <a:ext cx="1828130" cy="67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Bild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2395" y="1036928"/>
            <a:ext cx="2212557" cy="48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390" y="2374546"/>
            <a:ext cx="691763" cy="1026114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454" y="2374546"/>
            <a:ext cx="777620" cy="1026114"/>
          </a:xfrm>
          <a:prstGeom prst="rect">
            <a:avLst/>
          </a:prstGeom>
        </p:spPr>
      </p:pic>
      <p:sp>
        <p:nvSpPr>
          <p:cNvPr id="21" name="Rechteck 20"/>
          <p:cNvSpPr/>
          <p:nvPr/>
        </p:nvSpPr>
        <p:spPr bwMode="auto">
          <a:xfrm>
            <a:off x="5853858" y="1996504"/>
            <a:ext cx="1674186" cy="1458162"/>
          </a:xfrm>
          <a:prstGeom prst="rect">
            <a:avLst/>
          </a:prstGeom>
          <a:noFill/>
          <a:ln w="57150" cap="flat" cmpd="thickThin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093573" y="400939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ENETS</a:t>
            </a:r>
          </a:p>
        </p:txBody>
      </p:sp>
      <p:pic>
        <p:nvPicPr>
          <p:cNvPr id="23" name="Bild 2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55" t="28994" r="54671" b="47156"/>
          <a:stretch/>
        </p:blipFill>
        <p:spPr>
          <a:xfrm>
            <a:off x="7830268" y="2377912"/>
            <a:ext cx="787280" cy="1022748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35" t="39593" r="46090" b="32948"/>
          <a:stretch/>
        </p:blipFill>
        <p:spPr>
          <a:xfrm>
            <a:off x="7104918" y="2374547"/>
            <a:ext cx="687344" cy="102611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7211118" y="3795886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UICC &amp; WHO</a:t>
            </a:r>
          </a:p>
          <a:p>
            <a:r>
              <a:rPr lang="de-DE" i="1" dirty="0"/>
              <a:t>2017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17378C-2656-47AD-932F-24219BCC56F1}"/>
              </a:ext>
            </a:extLst>
          </p:cNvPr>
          <p:cNvSpPr txBox="1"/>
          <p:nvPr/>
        </p:nvSpPr>
        <p:spPr>
          <a:xfrm>
            <a:off x="382512" y="4906207"/>
            <a:ext cx="80779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AJCC: </a:t>
            </a:r>
            <a:r>
              <a:rPr lang="en-US" sz="1000" b="1" dirty="0"/>
              <a:t>American Joint Committee on Cancer; </a:t>
            </a:r>
            <a:r>
              <a:rPr lang="en-US" sz="1000" b="1" dirty="0" smtClean="0"/>
              <a:t>ENETS: </a:t>
            </a:r>
            <a:r>
              <a:rPr lang="en-US" sz="1000" b="1" dirty="0"/>
              <a:t>European Neuroendocrine Tumor Society; </a:t>
            </a:r>
            <a:r>
              <a:rPr lang="en-US" sz="1000" b="1" dirty="0" smtClean="0"/>
              <a:t>UICC: </a:t>
            </a:r>
            <a:r>
              <a:rPr lang="en-US" sz="1000" b="1" dirty="0"/>
              <a:t>Union for International Cancer Control</a:t>
            </a:r>
            <a:endParaRPr lang="x-none" sz="10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84355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3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85763" y="1563638"/>
            <a:ext cx="8507412" cy="64633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763" indent="-47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2000" b="1" dirty="0" err="1">
                <a:solidFill>
                  <a:srgbClr val="895D05"/>
                </a:solidFill>
              </a:rPr>
              <a:t>Neuroendocrine</a:t>
            </a:r>
            <a:r>
              <a:rPr lang="nl-NL" altLang="en-US" sz="2000" b="1" dirty="0">
                <a:solidFill>
                  <a:srgbClr val="895D05"/>
                </a:solidFill>
              </a:rPr>
              <a:t> tumor, NET G2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1600" b="1" dirty="0">
                <a:solidFill>
                  <a:srgbClr val="895D05"/>
                </a:solidFill>
              </a:rPr>
              <a:t>(</a:t>
            </a:r>
            <a:r>
              <a:rPr lang="en-US" altLang="en-US" sz="1600" b="1" dirty="0">
                <a:solidFill>
                  <a:srgbClr val="895D05"/>
                </a:solidFill>
              </a:rPr>
              <a:t>low-grade malignant)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85764" y="843558"/>
            <a:ext cx="8507412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66FF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2000" b="1" dirty="0" err="1">
                <a:solidFill>
                  <a:srgbClr val="008000"/>
                </a:solidFill>
              </a:rPr>
              <a:t>Neuroendocrine</a:t>
            </a:r>
            <a:r>
              <a:rPr lang="nl-NL" altLang="en-US" sz="2000" b="1" dirty="0">
                <a:solidFill>
                  <a:srgbClr val="008000"/>
                </a:solidFill>
              </a:rPr>
              <a:t> tumor, NET G1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008000"/>
                </a:solidFill>
              </a:rPr>
              <a:t>(</a:t>
            </a:r>
            <a:r>
              <a:rPr lang="en-US" altLang="en-US" sz="1600" b="1" dirty="0">
                <a:solidFill>
                  <a:srgbClr val="008000"/>
                </a:solidFill>
              </a:rPr>
              <a:t>Well-differentiated) </a:t>
            </a:r>
          </a:p>
        </p:txBody>
      </p:sp>
      <p:sp>
        <p:nvSpPr>
          <p:cNvPr id="16391" name="Title 10"/>
          <p:cNvSpPr>
            <a:spLocks noGrp="1"/>
          </p:cNvSpPr>
          <p:nvPr>
            <p:ph type="title" idx="4294967295"/>
          </p:nvPr>
        </p:nvSpPr>
        <p:spPr>
          <a:xfrm>
            <a:off x="468313" y="40481"/>
            <a:ext cx="8229600" cy="704850"/>
          </a:xfrm>
        </p:spPr>
        <p:txBody>
          <a:bodyPr/>
          <a:lstStyle/>
          <a:p>
            <a:r>
              <a:rPr lang="it-IT" altLang="en-US" sz="2800" b="1" dirty="0" smtClean="0">
                <a:solidFill>
                  <a:schemeClr val="tx1"/>
                </a:solidFill>
              </a:rPr>
              <a:t>Three-tier System for GI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NeuroEndocrine Tumors</a:t>
            </a:r>
          </a:p>
        </p:txBody>
      </p:sp>
      <p:sp>
        <p:nvSpPr>
          <p:cNvPr id="16392" name="Text Box 20"/>
          <p:cNvSpPr txBox="1">
            <a:spLocks noChangeArrowheads="1"/>
          </p:cNvSpPr>
          <p:nvPr/>
        </p:nvSpPr>
        <p:spPr bwMode="auto">
          <a:xfrm>
            <a:off x="295275" y="4844654"/>
            <a:ext cx="87518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Lloyd RV, </a:t>
            </a:r>
            <a:r>
              <a:rPr lang="en-GB" altLang="en-US" sz="1200" b="1" i="1" dirty="0">
                <a:solidFill>
                  <a:srgbClr val="000000"/>
                </a:solidFill>
              </a:rPr>
              <a:t>et al</a:t>
            </a:r>
            <a:r>
              <a:rPr lang="en-GB" altLang="en-US" sz="1200" b="1" dirty="0">
                <a:solidFill>
                  <a:srgbClr val="000000"/>
                </a:solidFill>
              </a:rPr>
              <a:t>.  WHO Classification of Tumours of the Endocrine Organ</a:t>
            </a:r>
            <a:r>
              <a:rPr lang="en-US" altLang="en-US" sz="1200" b="1" dirty="0">
                <a:solidFill>
                  <a:srgbClr val="000000"/>
                </a:solidFill>
              </a:rPr>
              <a:t>s</a:t>
            </a:r>
            <a:r>
              <a:rPr lang="en-GB" altLang="en-US" sz="1200" b="1" dirty="0">
                <a:solidFill>
                  <a:srgbClr val="000000"/>
                </a:solidFill>
              </a:rPr>
              <a:t>, 2017</a:t>
            </a:r>
          </a:p>
        </p:txBody>
      </p:sp>
      <p:sp>
        <p:nvSpPr>
          <p:cNvPr id="16393" name="Text Box 6"/>
          <p:cNvSpPr txBox="1">
            <a:spLocks noChangeArrowheads="1"/>
          </p:cNvSpPr>
          <p:nvPr/>
        </p:nvSpPr>
        <p:spPr bwMode="auto">
          <a:xfrm>
            <a:off x="395536" y="2283718"/>
            <a:ext cx="8497640" cy="249299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763" indent="-47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A50021"/>
                </a:solidFill>
              </a:rPr>
              <a:t>Neuroendocrine tumor, NET G3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A5002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A50021"/>
                </a:solidFill>
              </a:rPr>
              <a:t>Neuroendocrine carcinoma, NEC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rgbClr val="A50021"/>
                </a:solidFill>
              </a:rPr>
              <a:t> small type</a:t>
            </a:r>
          </a:p>
          <a:p>
            <a:pPr algn="ctr">
              <a:spcBef>
                <a:spcPct val="0"/>
              </a:spcBef>
            </a:pPr>
            <a:r>
              <a:rPr lang="en-US" altLang="en-US" sz="2000" b="1" dirty="0">
                <a:solidFill>
                  <a:srgbClr val="A50021"/>
                </a:solidFill>
              </a:rPr>
              <a:t> large cell type)</a:t>
            </a:r>
          </a:p>
          <a:p>
            <a:pPr algn="ctr">
              <a:spcBef>
                <a:spcPct val="0"/>
              </a:spcBef>
            </a:pPr>
            <a:endParaRPr lang="en-US" altLang="en-US" sz="2000" b="1" dirty="0">
              <a:solidFill>
                <a:srgbClr val="A5002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A50021"/>
                </a:solidFill>
              </a:rPr>
              <a:t>Mixed neuroendocrine-</a:t>
            </a:r>
            <a:r>
              <a:rPr lang="en-US" altLang="en-US" sz="2000" b="1" dirty="0" err="1">
                <a:solidFill>
                  <a:srgbClr val="A50021"/>
                </a:solidFill>
              </a:rPr>
              <a:t>nonneuroendocrine</a:t>
            </a:r>
            <a:r>
              <a:rPr lang="en-US" altLang="en-US" sz="2000" b="1" dirty="0">
                <a:solidFill>
                  <a:srgbClr val="A50021"/>
                </a:solidFill>
              </a:rPr>
              <a:t> </a:t>
            </a:r>
            <a:r>
              <a:rPr lang="en-US" altLang="en-US" sz="2000" b="1" dirty="0" err="1">
                <a:solidFill>
                  <a:srgbClr val="A50021"/>
                </a:solidFill>
              </a:rPr>
              <a:t>neoplasias</a:t>
            </a:r>
            <a:r>
              <a:rPr lang="en-US" altLang="en-US" sz="2000" b="1" dirty="0">
                <a:solidFill>
                  <a:srgbClr val="A50021"/>
                </a:solidFill>
              </a:rPr>
              <a:t> (MINEN)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A50021"/>
                </a:solidFill>
              </a:rPr>
              <a:t>(high-grade malignant)</a:t>
            </a:r>
            <a:endParaRPr lang="en-US" altLang="en-US" sz="1600" i="1" dirty="0"/>
          </a:p>
        </p:txBody>
      </p:sp>
      <p:sp>
        <p:nvSpPr>
          <p:cNvPr id="16394" name="Line 22"/>
          <p:cNvSpPr>
            <a:spLocks noChangeShapeType="1"/>
          </p:cNvSpPr>
          <p:nvPr/>
        </p:nvSpPr>
        <p:spPr bwMode="auto">
          <a:xfrm>
            <a:off x="0" y="776287"/>
            <a:ext cx="9144000" cy="1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 preferRelativeResize="0">
            <a:picLocks noChangeArrowheads="1"/>
          </p:cNvPicPr>
          <p:nvPr/>
        </p:nvPicPr>
        <p:blipFill>
          <a:blip r:embed="rId3">
            <a:lum bright="4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839" y="1013223"/>
            <a:ext cx="2447925" cy="1939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6"/>
          <p:cNvPicPr preferRelativeResize="0">
            <a:picLocks noChangeArrowheads="1"/>
          </p:cNvPicPr>
          <p:nvPr/>
        </p:nvPicPr>
        <p:blipFill>
          <a:blip r:embed="rId4">
            <a:lum bright="4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201" y="1013223"/>
            <a:ext cx="2449513" cy="1939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7"/>
          <p:cNvPicPr preferRelativeResize="0">
            <a:picLocks noChangeArrowheads="1"/>
          </p:cNvPicPr>
          <p:nvPr/>
        </p:nvPicPr>
        <p:blipFill>
          <a:blip r:embed="rId5">
            <a:lum bright="4000" contras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851" y="1013223"/>
            <a:ext cx="2449513" cy="1939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139492" y="3409950"/>
            <a:ext cx="115929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ea typeface="PMingLiU" pitchFamily="18" charset="-120"/>
              </a:rPr>
              <a:t>Grade </a:t>
            </a:r>
            <a:endParaRPr lang="en-US" altLang="en-US" sz="2400" b="1" dirty="0">
              <a:ea typeface="ＭＳ Ｐゴシック" pitchFamily="34" charset="-128"/>
            </a:endParaRPr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301396" y="3003947"/>
            <a:ext cx="835485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400" b="1" dirty="0">
                <a:ea typeface="PMingLiU" pitchFamily="18" charset="-120"/>
              </a:rPr>
              <a:t>Ki67</a:t>
            </a:r>
            <a:endParaRPr lang="en-US" altLang="en-US" sz="2400" b="1" dirty="0">
              <a:ea typeface="ＭＳ Ｐゴシック" pitchFamily="34" charset="-128"/>
            </a:endParaRPr>
          </a:p>
        </p:txBody>
      </p:sp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2081951" y="3409950"/>
            <a:ext cx="963726" cy="46166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 dirty="0">
                <a:ea typeface="PMingLiU" pitchFamily="18" charset="-120"/>
              </a:rPr>
              <a:t>G1</a:t>
            </a:r>
            <a:endParaRPr lang="en-US" altLang="en-US" sz="2400" b="1" dirty="0">
              <a:ea typeface="ＭＳ Ｐゴシック" pitchFamily="34" charset="-128"/>
            </a:endParaRPr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2081950" y="3009900"/>
            <a:ext cx="963726" cy="461665"/>
          </a:xfrm>
          <a:prstGeom prst="rect">
            <a:avLst/>
          </a:prstGeom>
          <a:solidFill>
            <a:srgbClr val="66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PMingLiU" pitchFamily="18" charset="-120"/>
                <a:ea typeface="PMingLiU" pitchFamily="18" charset="-120"/>
              </a:rPr>
              <a:t>&lt;</a:t>
            </a:r>
            <a:r>
              <a:rPr lang="en-US" altLang="en-US" sz="2400" b="1">
                <a:ea typeface="PMingLiU" pitchFamily="18" charset="-120"/>
              </a:rPr>
              <a:t> </a:t>
            </a:r>
            <a:r>
              <a:rPr lang="en-US" altLang="en-US" sz="2400" b="1" u="sng">
                <a:ea typeface="PMingLiU" pitchFamily="18" charset="-120"/>
              </a:rPr>
              <a:t>3</a:t>
            </a:r>
            <a:r>
              <a:rPr lang="en-US" altLang="en-US" sz="2400" b="1">
                <a:solidFill>
                  <a:srgbClr val="FF0000"/>
                </a:solidFill>
                <a:ea typeface="PMingLiU" pitchFamily="18" charset="-120"/>
              </a:rPr>
              <a:t> </a:t>
            </a:r>
            <a:r>
              <a:rPr lang="en-US" altLang="en-US" sz="2400" b="1">
                <a:ea typeface="PMingLiU" pitchFamily="18" charset="-120"/>
              </a:rPr>
              <a:t>%</a:t>
            </a:r>
            <a:endParaRPr lang="en-US" altLang="en-US" sz="2400" b="1">
              <a:ea typeface="ＭＳ Ｐゴシック" pitchFamily="34" charset="-128"/>
            </a:endParaRP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4329925" y="3409950"/>
            <a:ext cx="1604927" cy="46166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 dirty="0">
                <a:ea typeface="PMingLiU" pitchFamily="18" charset="-120"/>
              </a:rPr>
              <a:t>G2</a:t>
            </a:r>
            <a:endParaRPr lang="en-US" altLang="en-US" sz="2400" b="1" dirty="0">
              <a:ea typeface="ＭＳ Ｐゴシック" pitchFamily="34" charset="-128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329925" y="3009900"/>
            <a:ext cx="1604927" cy="46166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 dirty="0">
                <a:ea typeface="PMingLiU" pitchFamily="18" charset="-120"/>
              </a:rPr>
              <a:t>3%</a:t>
            </a:r>
            <a:r>
              <a:rPr lang="en-US" altLang="zh-TW" sz="2400" b="1" dirty="0">
                <a:solidFill>
                  <a:srgbClr val="FF0000"/>
                </a:solidFill>
                <a:ea typeface="PMingLiU" pitchFamily="18" charset="-120"/>
              </a:rPr>
              <a:t> </a:t>
            </a:r>
            <a:r>
              <a:rPr lang="en-US" altLang="zh-TW" sz="2400" b="1" dirty="0">
                <a:ea typeface="PMingLiU" pitchFamily="18" charset="-120"/>
              </a:rPr>
              <a:t>- 20 %</a:t>
            </a:r>
            <a:endParaRPr lang="en-US" altLang="en-US" sz="2400" b="1" dirty="0">
              <a:ea typeface="ＭＳ Ｐゴシック" pitchFamily="34" charset="-128"/>
            </a:endParaRPr>
          </a:p>
        </p:txBody>
      </p:sp>
      <p:sp>
        <p:nvSpPr>
          <p:cNvPr id="15371" name="Rectangle 13"/>
          <p:cNvSpPr>
            <a:spLocks noChangeArrowheads="1"/>
          </p:cNvSpPr>
          <p:nvPr/>
        </p:nvSpPr>
        <p:spPr bwMode="auto">
          <a:xfrm>
            <a:off x="7075320" y="3409950"/>
            <a:ext cx="1151276" cy="46166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ea typeface="PMingLiU" pitchFamily="18" charset="-120"/>
              </a:rPr>
              <a:t>G3</a:t>
            </a:r>
            <a:endParaRPr lang="en-US" altLang="en-US" sz="24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7075319" y="3009900"/>
            <a:ext cx="1151277" cy="46166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rgbClr val="FFFFFF"/>
                </a:solidFill>
                <a:ea typeface="PMingLiU" pitchFamily="18" charset="-120"/>
              </a:rPr>
              <a:t>&gt; 20 %</a:t>
            </a:r>
            <a:endParaRPr lang="en-US" altLang="en-US" sz="2400" b="1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5373" name="Text Placeholder 5"/>
          <p:cNvSpPr txBox="1">
            <a:spLocks/>
          </p:cNvSpPr>
          <p:nvPr/>
        </p:nvSpPr>
        <p:spPr bwMode="auto">
          <a:xfrm>
            <a:off x="539552" y="4466024"/>
            <a:ext cx="8483600" cy="553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000000"/>
                </a:solidFill>
              </a:rPr>
              <a:t>Lloyd, RV, et al.  WHO Classification of Tumours of the Endocrine Organ</a:t>
            </a:r>
            <a:r>
              <a:rPr lang="en-US" altLang="en-US" sz="1200" b="1" dirty="0">
                <a:solidFill>
                  <a:srgbClr val="000000"/>
                </a:solidFill>
              </a:rPr>
              <a:t>s</a:t>
            </a:r>
            <a:r>
              <a:rPr lang="en-GB" altLang="en-US" sz="1200" b="1" dirty="0">
                <a:solidFill>
                  <a:srgbClr val="000000"/>
                </a:solidFill>
              </a:rPr>
              <a:t>, 2017</a:t>
            </a:r>
            <a:r>
              <a:rPr lang="en-US" altLang="en-US" sz="1200" b="1" dirty="0">
                <a:solidFill>
                  <a:srgbClr val="000000"/>
                </a:solidFill>
                <a:ea typeface="ＭＳ Ｐゴシック" pitchFamily="34" charset="-128"/>
              </a:rPr>
              <a:t>. </a:t>
            </a:r>
          </a:p>
          <a:p>
            <a:pPr algn="r">
              <a:spcBef>
                <a:spcPct val="5000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ea typeface="ＭＳ Ｐゴシック" pitchFamily="34" charset="-128"/>
              </a:rPr>
              <a:t>Images courtesy of Prof. A. </a:t>
            </a:r>
            <a:r>
              <a:rPr lang="en-US" altLang="en-US" sz="1200" b="1" dirty="0" err="1">
                <a:solidFill>
                  <a:srgbClr val="000000"/>
                </a:solidFill>
                <a:ea typeface="ＭＳ Ｐゴシック" pitchFamily="34" charset="-128"/>
              </a:rPr>
              <a:t>Scarpa</a:t>
            </a:r>
            <a:r>
              <a:rPr lang="en-US" altLang="en-US" sz="1200" b="1" dirty="0">
                <a:solidFill>
                  <a:srgbClr val="000000"/>
                </a:solidFill>
                <a:ea typeface="ＭＳ Ｐゴシック" pitchFamily="34" charset="-128"/>
              </a:rPr>
              <a:t>.</a:t>
            </a:r>
            <a:r>
              <a:rPr lang="de-DE" altLang="en-US" sz="1200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endParaRPr lang="en-US" altLang="en-US" sz="1200" b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374" name="Line 22"/>
          <p:cNvSpPr>
            <a:spLocks noChangeShapeType="1"/>
          </p:cNvSpPr>
          <p:nvPr/>
        </p:nvSpPr>
        <p:spPr bwMode="auto">
          <a:xfrm>
            <a:off x="0" y="951310"/>
            <a:ext cx="9144000" cy="1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179389" y="33338"/>
            <a:ext cx="87852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it-IT" altLang="en-US" sz="2400" b="1" dirty="0" smtClean="0"/>
              <a:t>NeuroEndocrine Tumor </a:t>
            </a:r>
            <a:r>
              <a:rPr lang="it-IT" altLang="en-US" sz="2400" b="1" dirty="0"/>
              <a:t>Grading System using Ki-67</a:t>
            </a:r>
          </a:p>
        </p:txBody>
      </p:sp>
    </p:spTree>
    <p:extLst>
      <p:ext uri="{BB962C8B-B14F-4D97-AF65-F5344CB8AC3E}">
        <p14:creationId xmlns:p14="http://schemas.microsoft.com/office/powerpoint/2010/main" val="4251327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6895" y="4049615"/>
            <a:ext cx="9144000" cy="98583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895" y="3138788"/>
            <a:ext cx="9144000" cy="910828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8032" y="688182"/>
            <a:ext cx="9144000" cy="24410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53957" y="4721128"/>
            <a:ext cx="8443913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Distant </a:t>
            </a:r>
            <a:r>
              <a:rPr lang="en-US" altLang="en-US" sz="1200" b="1" dirty="0" smtClean="0"/>
              <a:t>metastasis/</a:t>
            </a:r>
            <a:r>
              <a:rPr lang="en-US" altLang="en-US" sz="1200" b="1" dirty="0" err="1" smtClean="0"/>
              <a:t>es</a:t>
            </a:r>
            <a:endParaRPr lang="en-US" altLang="en-US" sz="1200" b="1" dirty="0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204696" y="4721128"/>
            <a:ext cx="449263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M1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53958" y="4493719"/>
            <a:ext cx="8428038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No distant metastasis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04696" y="4493719"/>
            <a:ext cx="449263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M0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4900520" y="4266310"/>
            <a:ext cx="4243388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 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53957" y="4266310"/>
            <a:ext cx="8443913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Distant metastasis cannot be assessed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26895" y="4253213"/>
            <a:ext cx="627063" cy="240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MX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900520" y="4038900"/>
            <a:ext cx="4243388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Distant Metastasis (M) 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653958" y="4038900"/>
            <a:ext cx="4246562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(M) Distant Metastases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204696" y="4038900"/>
            <a:ext cx="449263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 </a:t>
            </a: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653958" y="3811491"/>
            <a:ext cx="8428038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Regional lymph node metastasis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204696" y="3811491"/>
            <a:ext cx="449263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N1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653957" y="3584082"/>
            <a:ext cx="8443913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No regional lymph node metastasis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204696" y="3584082"/>
            <a:ext cx="449263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N0</a:t>
            </a: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653957" y="3356672"/>
            <a:ext cx="8470901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Regional lymph nodes cannot be assessed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204696" y="3356672"/>
            <a:ext cx="449263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NX</a:t>
            </a: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900520" y="3129263"/>
            <a:ext cx="4243388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Regional Lymph Nodes (N) </a:t>
            </a: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653958" y="3172398"/>
            <a:ext cx="4246562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(N) Regional Lymph Nodes</a:t>
            </a: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204696" y="3129263"/>
            <a:ext cx="449263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 </a:t>
            </a: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4873625" y="2690813"/>
            <a:ext cx="4243388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Tumor </a:t>
            </a:r>
            <a:r>
              <a:rPr lang="en-US" altLang="en-US" sz="1200" b="1" dirty="0" smtClean="0"/>
              <a:t>with perforation of the peritoneum or invasion of other adjacent organs</a:t>
            </a:r>
            <a:endParaRPr lang="en-US" altLang="en-US" sz="1200" b="1" dirty="0"/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627063" y="2690813"/>
            <a:ext cx="4259262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/>
              <a:t>Tumor with infiltration of the peritoneum and/or other neighboring organs</a:t>
            </a:r>
            <a:endParaRPr lang="en-US" altLang="en-US" sz="1200" b="1" dirty="0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177801" y="2690813"/>
            <a:ext cx="449263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T4</a:t>
            </a: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4873625" y="2283718"/>
            <a:ext cx="4243388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None/>
            </a:pPr>
            <a:r>
              <a:rPr lang="en-US" altLang="en-US" sz="1200" b="1" dirty="0"/>
              <a:t>Tumor </a:t>
            </a:r>
            <a:r>
              <a:rPr lang="en-US" altLang="en-US" sz="1200" b="1" dirty="0" smtClean="0"/>
              <a:t>&gt;4 cm or with extension into the ileum</a:t>
            </a:r>
          </a:p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/>
              <a:t> </a:t>
            </a:r>
            <a:endParaRPr lang="en-US" altLang="en-US" sz="1200" b="1" dirty="0"/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627063" y="2313285"/>
            <a:ext cx="4246562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Tumor </a:t>
            </a:r>
            <a:r>
              <a:rPr lang="en-US" altLang="en-US" sz="1200" b="1" dirty="0" smtClean="0"/>
              <a:t>&gt; 2 cm and/or extensive (&gt; 3mm) infiltration of the subserosa and/or mesoappendix</a:t>
            </a:r>
            <a:endParaRPr lang="en-US" altLang="en-US" sz="1200" b="1" dirty="0"/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177801" y="2144316"/>
            <a:ext cx="449263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endParaRPr lang="en-US" altLang="en-US" sz="1200" b="1" dirty="0" smtClean="0"/>
          </a:p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/>
              <a:t>T3</a:t>
            </a:r>
            <a:endParaRPr lang="en-US" altLang="en-US" sz="1200" b="1" dirty="0"/>
          </a:p>
        </p:txBody>
      </p:sp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4873625" y="1757362"/>
            <a:ext cx="4243388" cy="38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Tumor </a:t>
            </a:r>
            <a:r>
              <a:rPr lang="en-US" altLang="en-US" sz="1200" b="1" dirty="0" smtClean="0"/>
              <a:t>&gt; 2 cm but ≤ 4 cm or with extension into the caecum</a:t>
            </a:r>
            <a:endParaRPr lang="en-US" altLang="en-US" sz="1200" b="1" dirty="0"/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627063" y="1752748"/>
            <a:ext cx="4246562" cy="38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/>
              <a:t>Tumor ≤ 2 cm with infiltration of the submucosa, muscularis propria and/or minimal (≤ 3 mm) infiltration of the subserosa and/or mesoappendix</a:t>
            </a:r>
          </a:p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/>
              <a:t> </a:t>
            </a:r>
            <a:endParaRPr lang="en-US" altLang="en-US" sz="1200" b="1" dirty="0"/>
          </a:p>
        </p:txBody>
      </p:sp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177801" y="1757362"/>
            <a:ext cx="449263" cy="38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T2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4873625" y="1370410"/>
            <a:ext cx="4243388" cy="3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/>
              <a:t>T1a tumor ≤ 1 cm, T1b tumor &gt; 1 cm but ≤ 2 cm </a:t>
            </a:r>
            <a:endParaRPr lang="en-US" altLang="en-US" sz="1200" b="1" dirty="0"/>
          </a:p>
        </p:txBody>
      </p:sp>
      <p:sp>
        <p:nvSpPr>
          <p:cNvPr id="17447" name="Rectangle 39"/>
          <p:cNvSpPr>
            <a:spLocks noChangeArrowheads="1"/>
          </p:cNvSpPr>
          <p:nvPr/>
        </p:nvSpPr>
        <p:spPr bwMode="auto">
          <a:xfrm>
            <a:off x="627063" y="1370410"/>
            <a:ext cx="4246562" cy="3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Tumor </a:t>
            </a:r>
            <a:r>
              <a:rPr lang="en-US" altLang="en-US" sz="1200" b="1" dirty="0" smtClean="0"/>
              <a:t>≤ 1 cm with infiltration of the submucosa and muscularis propria</a:t>
            </a:r>
            <a:endParaRPr lang="en-US" altLang="en-US" sz="1200" b="1" dirty="0"/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177801" y="1370410"/>
            <a:ext cx="449263" cy="3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T1</a:t>
            </a: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627063" y="1143000"/>
            <a:ext cx="4246562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No evidence of primary tumor</a:t>
            </a:r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177801" y="1143000"/>
            <a:ext cx="449263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T0</a:t>
            </a: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627063" y="915591"/>
            <a:ext cx="4246562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Primary tumor cannot be assessed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177801" y="915591"/>
            <a:ext cx="449263" cy="22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TX</a:t>
            </a: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4873625" y="688182"/>
            <a:ext cx="4243388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Primary Tumor (T) </a:t>
            </a:r>
          </a:p>
        </p:txBody>
      </p:sp>
      <p:sp>
        <p:nvSpPr>
          <p:cNvPr id="17456" name="Rectangle 48"/>
          <p:cNvSpPr>
            <a:spLocks noChangeArrowheads="1"/>
          </p:cNvSpPr>
          <p:nvPr/>
        </p:nvSpPr>
        <p:spPr bwMode="auto">
          <a:xfrm>
            <a:off x="627063" y="688182"/>
            <a:ext cx="4246562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(T) Primary Tumor</a:t>
            </a:r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177801" y="688182"/>
            <a:ext cx="449263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 </a:t>
            </a:r>
          </a:p>
        </p:txBody>
      </p:sp>
      <p:sp>
        <p:nvSpPr>
          <p:cNvPr id="17458" name="Rectangle 50"/>
          <p:cNvSpPr>
            <a:spLocks noChangeArrowheads="1"/>
          </p:cNvSpPr>
          <p:nvPr/>
        </p:nvSpPr>
        <p:spPr bwMode="auto">
          <a:xfrm>
            <a:off x="4873625" y="51470"/>
            <a:ext cx="4243388" cy="3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/>
              <a:t>UICC/AJCC</a:t>
            </a:r>
          </a:p>
        </p:txBody>
      </p:sp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627063" y="312589"/>
            <a:ext cx="8543832" cy="3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/>
              <a:t>TNM </a:t>
            </a:r>
            <a:r>
              <a:rPr lang="en-US" altLang="en-US" sz="1400" b="1" dirty="0"/>
              <a:t>Classification and Disease Staging for </a:t>
            </a:r>
            <a:r>
              <a:rPr lang="en-US" altLang="en-US" sz="1400" b="1" dirty="0" smtClean="0"/>
              <a:t>Appendiceal </a:t>
            </a:r>
            <a:r>
              <a:rPr lang="en-US" altLang="en-US" sz="1400" b="1" dirty="0" err="1" smtClean="0"/>
              <a:t>NeurEndocrineTumors</a:t>
            </a:r>
            <a:endParaRPr lang="en-US" altLang="en-US" sz="1400" b="1" dirty="0"/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>
            <a:off x="177801" y="301229"/>
            <a:ext cx="449263" cy="38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 </a:t>
            </a:r>
          </a:p>
        </p:txBody>
      </p:sp>
      <p:sp>
        <p:nvSpPr>
          <p:cNvPr id="17461" name="Rectangle 53"/>
          <p:cNvSpPr>
            <a:spLocks noChangeArrowheads="1"/>
          </p:cNvSpPr>
          <p:nvPr/>
        </p:nvSpPr>
        <p:spPr bwMode="auto">
          <a:xfrm>
            <a:off x="26895" y="4936628"/>
            <a:ext cx="9144000" cy="2274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None/>
            </a:pPr>
            <a:r>
              <a:rPr lang="en-US" sz="900" b="1" dirty="0" smtClean="0"/>
              <a:t>AJCC: American Joint Committee on Cancer; ENETS: European Neuroendocrine Tumor Society; UICC: Union for International Cancer Control</a:t>
            </a:r>
            <a:endParaRPr lang="x-none" sz="900" b="1" smtClean="0"/>
          </a:p>
        </p:txBody>
      </p: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627063" y="40084"/>
            <a:ext cx="4246562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ENETS</a:t>
            </a:r>
          </a:p>
        </p:txBody>
      </p:sp>
      <p:sp>
        <p:nvSpPr>
          <p:cNvPr id="17463" name="Rectangle 55"/>
          <p:cNvSpPr>
            <a:spLocks noChangeArrowheads="1"/>
          </p:cNvSpPr>
          <p:nvPr/>
        </p:nvSpPr>
        <p:spPr bwMode="auto">
          <a:xfrm>
            <a:off x="177801" y="73819"/>
            <a:ext cx="449263" cy="22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t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 </a:t>
            </a:r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>
            <a:off x="185646" y="4049616"/>
            <a:ext cx="8939213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7465" name="Line 57"/>
          <p:cNvSpPr>
            <a:spLocks noChangeShapeType="1"/>
          </p:cNvSpPr>
          <p:nvPr/>
        </p:nvSpPr>
        <p:spPr bwMode="auto">
          <a:xfrm>
            <a:off x="627063" y="73819"/>
            <a:ext cx="0" cy="4982766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7466" name="Line 58"/>
          <p:cNvSpPr>
            <a:spLocks noChangeShapeType="1"/>
          </p:cNvSpPr>
          <p:nvPr/>
        </p:nvSpPr>
        <p:spPr bwMode="auto">
          <a:xfrm>
            <a:off x="177801" y="915591"/>
            <a:ext cx="8939213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>
            <a:off x="204696" y="3138788"/>
            <a:ext cx="8893175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>
            <a:off x="188821" y="3374532"/>
            <a:ext cx="8893175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>
            <a:off x="188821" y="4286550"/>
            <a:ext cx="8893175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 flipV="1">
            <a:off x="1" y="681038"/>
            <a:ext cx="9144000" cy="7144"/>
          </a:xfrm>
          <a:prstGeom prst="line">
            <a:avLst/>
          </a:prstGeom>
          <a:noFill/>
          <a:ln w="381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18187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40134" y="51470"/>
            <a:ext cx="6858000" cy="788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Determinants of </a:t>
            </a:r>
            <a:r>
              <a:rPr lang="en-US" sz="2400" b="1" dirty="0" smtClean="0">
                <a:solidFill>
                  <a:schemeClr val="tx1"/>
                </a:solidFill>
              </a:rPr>
              <a:t>NeuroEndocrine Tumor </a:t>
            </a:r>
            <a:r>
              <a:rPr lang="en-US" sz="2400" b="1" dirty="0">
                <a:solidFill>
                  <a:schemeClr val="tx1"/>
                </a:solidFill>
              </a:rPr>
              <a:t>Diagnosis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99452" y="998021"/>
            <a:ext cx="758749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Age.</a:t>
            </a:r>
            <a:endParaRPr lang="en-US" sz="2000" b="1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Gender.</a:t>
            </a:r>
            <a:endParaRPr lang="en-US" sz="2000" b="1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World region &amp; </a:t>
            </a:r>
            <a:r>
              <a:rPr lang="en-US" sz="2000" b="1" dirty="0" smtClean="0"/>
              <a:t>race.</a:t>
            </a:r>
            <a:endParaRPr lang="en-US" sz="2000" b="1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Primary tumor </a:t>
            </a:r>
            <a:r>
              <a:rPr lang="en-US" sz="2000" b="1" dirty="0" smtClean="0"/>
              <a:t>localization.</a:t>
            </a:r>
            <a:endParaRPr lang="en-US" sz="2000" b="1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Advancement </a:t>
            </a:r>
            <a:r>
              <a:rPr lang="en-US" sz="2000" b="1" dirty="0"/>
              <a:t>of NEN </a:t>
            </a:r>
            <a:r>
              <a:rPr lang="en-US" sz="2000" b="1" dirty="0" smtClean="0"/>
              <a:t>disease.</a:t>
            </a:r>
            <a:endParaRPr lang="en-US" sz="2000" b="1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Available diagnostic/screening </a:t>
            </a:r>
            <a:r>
              <a:rPr lang="en-US" sz="2000" b="1" dirty="0" smtClean="0"/>
              <a:t>programs.</a:t>
            </a:r>
            <a:endParaRPr lang="en-US" sz="2000" b="1" dirty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8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Standardized use of diagnostic/classification </a:t>
            </a:r>
            <a:r>
              <a:rPr lang="en-US" sz="2000" b="1" dirty="0" smtClean="0"/>
              <a:t>criteria.</a:t>
            </a:r>
            <a:endParaRPr lang="en-US" sz="2000" b="1" dirty="0"/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0" y="951310"/>
            <a:ext cx="9144000" cy="1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6" name="Picture 188" descr="erasmusmc_rgb_lich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394598"/>
            <a:ext cx="1682851" cy="5869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29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43958"/>
            <a:ext cx="3528392" cy="5760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0134" y="51470"/>
            <a:ext cx="6858000" cy="788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Appendix Carcinoid / NeuroEndocrine Tumor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23527" y="1093127"/>
            <a:ext cx="828092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&gt; 0.15-0.16/100.000/year (25-30/year NL).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1/100 – 300 appendectomies – even distribution within the appendix.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Females &gt; Males.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Mean age at diagnosis 38-51 years (4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decade).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Diagnosis by post-surgery histology.</a:t>
            </a:r>
            <a:endParaRPr lang="en-US" sz="2000" b="1" u="sng" dirty="0" smtClean="0"/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Local disease: 5-Year Survival Rate &gt; 95%.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Regional disease: 5-Year Survival Rate &gt; 85%.   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 smtClean="0"/>
              <a:t>Distant metastases (extremely rare: 5-Year Survival Rate &lt; 25%!!).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</a:pPr>
            <a:endParaRPr lang="en-US" sz="2000" b="1" dirty="0" smtClean="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u="sng" dirty="0" smtClean="0"/>
              <a:t>Goblet cell carcinoid ≠ NET.</a:t>
            </a:r>
            <a:endParaRPr lang="en-US" sz="2000" b="1" u="sng" dirty="0"/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0" y="951310"/>
            <a:ext cx="9144000" cy="1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pic>
        <p:nvPicPr>
          <p:cNvPr id="6" name="Picture 188" descr="erasmusmc_rgb_licht_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394598"/>
            <a:ext cx="1682851" cy="58697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84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768</Words>
  <Application>Microsoft Office PowerPoint</Application>
  <PresentationFormat>On-screen Show (16:9)</PresentationFormat>
  <Paragraphs>164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Neuro-Endocrine Tumoren  De Appendix in het Bijzonder</vt:lpstr>
      <vt:lpstr>PowerPoint Presentation</vt:lpstr>
      <vt:lpstr>PowerPoint Presentation</vt:lpstr>
      <vt:lpstr>PowerPoint Presentation</vt:lpstr>
      <vt:lpstr>Three-tier System for GI NeuroEndocrine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Erasmus 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Appendix</dc:title>
  <dc:creator>W.W. de Herder</dc:creator>
  <cp:lastModifiedBy>W.W. de Herder</cp:lastModifiedBy>
  <cp:revision>28</cp:revision>
  <dcterms:created xsi:type="dcterms:W3CDTF">2018-01-02T13:57:57Z</dcterms:created>
  <dcterms:modified xsi:type="dcterms:W3CDTF">2018-01-15T15:55:26Z</dcterms:modified>
</cp:coreProperties>
</file>